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4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2844141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201746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770111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580054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794787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3327824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270049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295345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1393863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832012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26E6B1D-A5C3-4172-A262-EABD3C0C4968}" type="datetimeFigureOut">
              <a:rPr lang="zh-TW" altLang="en-US" smtClean="0"/>
              <a:t>2016/5/2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2517095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E6B1D-A5C3-4172-A262-EABD3C0C4968}" type="datetimeFigureOut">
              <a:rPr lang="zh-TW" altLang="en-US" smtClean="0"/>
              <a:t>2016/5/2</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3A2D9-7ECC-44AA-936D-E5D3F9C42BBA}" type="slidenum">
              <a:rPr lang="zh-TW" altLang="en-US" smtClean="0"/>
              <a:t>‹#›</a:t>
            </a:fld>
            <a:endParaRPr lang="zh-TW" altLang="en-US"/>
          </a:p>
        </p:txBody>
      </p:sp>
    </p:spTree>
    <p:extLst>
      <p:ext uri="{BB962C8B-B14F-4D97-AF65-F5344CB8AC3E}">
        <p14:creationId xmlns:p14="http://schemas.microsoft.com/office/powerpoint/2010/main" val="1546640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a:t>學生兼任助理學習與勞動權益說明會</a:t>
            </a:r>
          </a:p>
        </p:txBody>
      </p:sp>
      <p:sp>
        <p:nvSpPr>
          <p:cNvPr id="3" name="副標題 2"/>
          <p:cNvSpPr>
            <a:spLocks noGrp="1"/>
          </p:cNvSpPr>
          <p:nvPr>
            <p:ph type="subTitle" idx="1"/>
          </p:nvPr>
        </p:nvSpPr>
        <p:spPr>
          <a:xfrm>
            <a:off x="1524000" y="4234648"/>
            <a:ext cx="9144000" cy="1023151"/>
          </a:xfrm>
        </p:spPr>
        <p:txBody>
          <a:bodyPr/>
          <a:lstStyle/>
          <a:p>
            <a:r>
              <a:rPr lang="en-US" altLang="zh-TW" dirty="0" smtClean="0"/>
              <a:t>2015.09.23</a:t>
            </a:r>
            <a:endParaRPr lang="zh-TW" altLang="en-US" dirty="0"/>
          </a:p>
        </p:txBody>
      </p:sp>
    </p:spTree>
    <p:extLst>
      <p:ext uri="{BB962C8B-B14F-4D97-AF65-F5344CB8AC3E}">
        <p14:creationId xmlns:p14="http://schemas.microsoft.com/office/powerpoint/2010/main" val="2220281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pPr algn="ctr"/>
            <a:r>
              <a:rPr lang="zh-TW" altLang="zh-TW" sz="4000" dirty="0">
                <a:latin typeface="標楷體" panose="03000509000000000000" pitchFamily="65" charset="-120"/>
                <a:ea typeface="標楷體" panose="03000509000000000000" pitchFamily="65" charset="-120"/>
              </a:rPr>
              <a:t>國立臺南護理</a:t>
            </a:r>
            <a:r>
              <a:rPr lang="zh-TW" altLang="zh-TW" sz="4000" dirty="0" smtClean="0">
                <a:latin typeface="標楷體" panose="03000509000000000000" pitchFamily="65" charset="-120"/>
                <a:ea typeface="標楷體" panose="03000509000000000000" pitchFamily="65" charset="-120"/>
              </a:rPr>
              <a:t>專科學校</a:t>
            </a:r>
            <a:r>
              <a:rPr lang="en-US" altLang="zh-TW" sz="4000" dirty="0" smtClean="0">
                <a:latin typeface="標楷體" panose="03000509000000000000" pitchFamily="65" charset="-120"/>
                <a:ea typeface="標楷體" panose="03000509000000000000" pitchFamily="65" charset="-120"/>
              </a:rPr>
              <a:t/>
            </a:r>
            <a:br>
              <a:rPr lang="en-US" altLang="zh-TW" sz="4000" dirty="0" smtClean="0">
                <a:latin typeface="標楷體" panose="03000509000000000000" pitchFamily="65" charset="-120"/>
                <a:ea typeface="標楷體" panose="03000509000000000000" pitchFamily="65" charset="-120"/>
              </a:rPr>
            </a:br>
            <a:r>
              <a:rPr lang="zh-TW" altLang="zh-TW" sz="4000" dirty="0" smtClean="0">
                <a:latin typeface="標楷體" panose="03000509000000000000" pitchFamily="65" charset="-120"/>
                <a:ea typeface="標楷體" panose="03000509000000000000" pitchFamily="65" charset="-120"/>
              </a:rPr>
              <a:t>服務</a:t>
            </a:r>
            <a:r>
              <a:rPr lang="zh-TW" altLang="zh-TW" sz="4000" dirty="0">
                <a:latin typeface="標楷體" panose="03000509000000000000" pitchFamily="65" charset="-120"/>
                <a:ea typeface="標楷體" panose="03000509000000000000" pitchFamily="65" charset="-120"/>
              </a:rPr>
              <a:t>學習助學金暫行</a:t>
            </a:r>
            <a:r>
              <a:rPr lang="zh-TW" altLang="zh-TW" sz="4000" dirty="0" smtClean="0">
                <a:latin typeface="標楷體" panose="03000509000000000000" pitchFamily="65" charset="-120"/>
                <a:ea typeface="標楷體" panose="03000509000000000000" pitchFamily="65" charset="-120"/>
              </a:rPr>
              <a:t>辦法</a:t>
            </a:r>
            <a:endParaRPr lang="zh-TW" altLang="en-US" sz="4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pPr marL="804863" indent="-804863">
              <a:buNone/>
            </a:pPr>
            <a:r>
              <a:rPr lang="zh-TW" altLang="zh-TW" sz="3200" dirty="0" smtClean="0">
                <a:latin typeface="標楷體" panose="03000509000000000000" pitchFamily="65" charset="-120"/>
                <a:ea typeface="標楷體" panose="03000509000000000000" pitchFamily="65" charset="-120"/>
              </a:rPr>
              <a:t>一、為獎助本校學生參與服務學習，拓展學習領域，並從中培養良好之品格態度，落實本校教育目標及教育理念，特依據本校「保障學生兼任助理學習及勞動權益處理辦法」訂定本實施要點。</a:t>
            </a:r>
            <a:endParaRPr lang="en-US" altLang="zh-TW" sz="3200" dirty="0" smtClean="0">
              <a:latin typeface="標楷體" panose="03000509000000000000" pitchFamily="65" charset="-120"/>
              <a:ea typeface="標楷體" panose="03000509000000000000" pitchFamily="65" charset="-120"/>
            </a:endParaRPr>
          </a:p>
          <a:p>
            <a:pPr marL="804863" indent="-804863">
              <a:buNone/>
            </a:pPr>
            <a:r>
              <a:rPr lang="zh-TW" altLang="zh-TW" sz="3200" dirty="0" smtClean="0">
                <a:latin typeface="標楷體" panose="03000509000000000000" pitchFamily="65" charset="-120"/>
                <a:ea typeface="標楷體" panose="03000509000000000000" pitchFamily="65" charset="-120"/>
              </a:rPr>
              <a:t>二、各單位需於每學期依課外活動指導組公告繳交服務學習活動實施計畫書，彙整後再行召開獎助學金委員會審查各單位每學期分配之服務學習助學金。</a:t>
            </a:r>
            <a:endParaRPr lang="zh-TW" altLang="zh-TW"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533396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zh-TW" dirty="0">
                <a:latin typeface="標楷體" panose="03000509000000000000" pitchFamily="65" charset="-120"/>
                <a:ea typeface="標楷體" panose="03000509000000000000" pitchFamily="65" charset="-120"/>
              </a:rPr>
              <a:t>國立臺南護理專科學校</a:t>
            </a:r>
            <a:r>
              <a:rPr lang="en-US" altLang="zh-TW" dirty="0">
                <a:latin typeface="標楷體" panose="03000509000000000000" pitchFamily="65" charset="-120"/>
                <a:ea typeface="標楷體" panose="03000509000000000000" pitchFamily="65" charset="-120"/>
              </a:rPr>
              <a:t/>
            </a:r>
            <a:br>
              <a:rPr lang="en-US" altLang="zh-TW" dirty="0">
                <a:latin typeface="標楷體" panose="03000509000000000000" pitchFamily="65" charset="-120"/>
                <a:ea typeface="標楷體" panose="03000509000000000000" pitchFamily="65" charset="-120"/>
              </a:rPr>
            </a:br>
            <a:r>
              <a:rPr lang="zh-TW" altLang="zh-TW" dirty="0">
                <a:latin typeface="標楷體" panose="03000509000000000000" pitchFamily="65" charset="-120"/>
                <a:ea typeface="標楷體" panose="03000509000000000000" pitchFamily="65" charset="-120"/>
              </a:rPr>
              <a:t>服務學習助學金暫行辦法</a:t>
            </a:r>
            <a:endParaRPr lang="zh-TW" altLang="en-US" dirty="0"/>
          </a:p>
        </p:txBody>
      </p:sp>
      <p:sp>
        <p:nvSpPr>
          <p:cNvPr id="3" name="內容版面配置區 2"/>
          <p:cNvSpPr>
            <a:spLocks noGrp="1"/>
          </p:cNvSpPr>
          <p:nvPr>
            <p:ph idx="1"/>
          </p:nvPr>
        </p:nvSpPr>
        <p:spPr/>
        <p:txBody>
          <a:bodyPr/>
          <a:lstStyle/>
          <a:p>
            <a:pPr marL="804863" indent="-804863">
              <a:buNone/>
            </a:pPr>
            <a:r>
              <a:rPr lang="zh-TW" altLang="zh-TW" sz="3200" dirty="0">
                <a:latin typeface="標楷體" panose="03000509000000000000" pitchFamily="65" charset="-120"/>
                <a:ea typeface="標楷體" panose="03000509000000000000" pitchFamily="65" charset="-120"/>
              </a:rPr>
              <a:t>三、服務學習助學金之申請，以經濟弱勢及品行優良學生優先，於每學期開學兩個禮拜內將申請表交至課指組</a:t>
            </a:r>
            <a:r>
              <a:rPr lang="zh-TW" altLang="zh-TW" sz="3200" dirty="0" smtClean="0">
                <a:latin typeface="標楷體" panose="03000509000000000000" pitchFamily="65" charset="-120"/>
                <a:ea typeface="標楷體" panose="03000509000000000000" pitchFamily="65" charset="-120"/>
              </a:rPr>
              <a:t>。</a:t>
            </a:r>
            <a:endParaRPr lang="en-US" altLang="zh-TW" sz="3200" dirty="0" smtClean="0">
              <a:latin typeface="標楷體" panose="03000509000000000000" pitchFamily="65" charset="-120"/>
              <a:ea typeface="標楷體" panose="03000509000000000000" pitchFamily="65" charset="-120"/>
            </a:endParaRPr>
          </a:p>
          <a:p>
            <a:pPr marL="804863" indent="-804863">
              <a:buNone/>
            </a:pPr>
            <a:r>
              <a:rPr lang="zh-TW" altLang="zh-TW" sz="3200" dirty="0" smtClean="0">
                <a:latin typeface="標楷體" panose="03000509000000000000" pitchFamily="65" charset="-120"/>
                <a:ea typeface="標楷體" panose="03000509000000000000" pitchFamily="65" charset="-120"/>
              </a:rPr>
              <a:t>四</a:t>
            </a:r>
            <a:r>
              <a:rPr lang="zh-TW" altLang="zh-TW" sz="3200" dirty="0">
                <a:latin typeface="標楷體" panose="03000509000000000000" pitchFamily="65" charset="-120"/>
                <a:ea typeface="標楷體" panose="03000509000000000000" pitchFamily="65" charset="-120"/>
              </a:rPr>
              <a:t>、服務學習助學金之發放，每月</a:t>
            </a:r>
            <a:r>
              <a:rPr lang="en-US" altLang="zh-TW" sz="3200" dirty="0">
                <a:latin typeface="標楷體" panose="03000509000000000000" pitchFamily="65" charset="-120"/>
                <a:ea typeface="標楷體" panose="03000509000000000000" pitchFamily="65" charset="-120"/>
              </a:rPr>
              <a:t>30</a:t>
            </a:r>
            <a:r>
              <a:rPr lang="zh-TW" altLang="zh-TW" sz="3200" dirty="0">
                <a:latin typeface="標楷體" panose="03000509000000000000" pitchFamily="65" charset="-120"/>
                <a:ea typeface="標楷體" panose="03000509000000000000" pitchFamily="65" charset="-120"/>
              </a:rPr>
              <a:t>號前由各單位製作助學金清冊交至課外活動指導組彙整，報校核定後核發</a:t>
            </a:r>
            <a:r>
              <a:rPr lang="zh-TW" altLang="zh-TW" sz="3200" dirty="0" smtClean="0">
                <a:latin typeface="標楷體" panose="03000509000000000000" pitchFamily="65" charset="-120"/>
                <a:ea typeface="標楷體" panose="03000509000000000000" pitchFamily="65" charset="-120"/>
              </a:rPr>
              <a:t>。</a:t>
            </a:r>
            <a:endParaRPr lang="en-US" altLang="zh-TW" sz="3200" dirty="0" smtClean="0">
              <a:latin typeface="標楷體" panose="03000509000000000000" pitchFamily="65" charset="-120"/>
              <a:ea typeface="標楷體" panose="03000509000000000000" pitchFamily="65" charset="-120"/>
            </a:endParaRPr>
          </a:p>
          <a:p>
            <a:pPr marL="804863" indent="-804863">
              <a:buNone/>
            </a:pPr>
            <a:r>
              <a:rPr lang="zh-TW" altLang="en-US" sz="3200" dirty="0">
                <a:latin typeface="標楷體" panose="03000509000000000000" pitchFamily="65" charset="-120"/>
                <a:ea typeface="標楷體" panose="03000509000000000000" pitchFamily="65" charset="-120"/>
              </a:rPr>
              <a:t>五、弱勢學生服務學習表現優秀者，於學期結束時由各單位推薦名單，由課指組彙整後專案簽請核撥經費獎勵。</a:t>
            </a:r>
          </a:p>
          <a:p>
            <a:pPr marL="804863" indent="-804863">
              <a:buNone/>
            </a:pPr>
            <a:r>
              <a:rPr lang="zh-TW" altLang="en-US" sz="3200" dirty="0">
                <a:latin typeface="標楷體" panose="03000509000000000000" pitchFamily="65" charset="-120"/>
                <a:ea typeface="標楷體" panose="03000509000000000000" pitchFamily="65" charset="-120"/>
              </a:rPr>
              <a:t>六、本辦法如有未盡事宜，悉依本校章則等相關規定辦理。</a:t>
            </a:r>
          </a:p>
          <a:p>
            <a:pPr marL="804863" indent="-804863">
              <a:buNone/>
            </a:pPr>
            <a:r>
              <a:rPr lang="zh-TW" altLang="en-US" sz="3200" dirty="0">
                <a:latin typeface="標楷體" panose="03000509000000000000" pitchFamily="65" charset="-120"/>
                <a:ea typeface="標楷體" panose="03000509000000000000" pitchFamily="65" charset="-120"/>
              </a:rPr>
              <a:t>七、本辦法經行政會議通過後實施，修正時亦同。</a:t>
            </a:r>
          </a:p>
          <a:p>
            <a:pPr marL="0" indent="0">
              <a:buNone/>
            </a:pPr>
            <a:endParaRPr lang="zh-TW" altLang="en-US" dirty="0"/>
          </a:p>
        </p:txBody>
      </p:sp>
    </p:spTree>
    <p:extLst>
      <p:ext uri="{BB962C8B-B14F-4D97-AF65-F5344CB8AC3E}">
        <p14:creationId xmlns:p14="http://schemas.microsoft.com/office/powerpoint/2010/main" val="1212248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algn="ctr"/>
            <a:r>
              <a:rPr lang="zh-TW" altLang="zh-TW" dirty="0">
                <a:latin typeface="標楷體" panose="03000509000000000000" pitchFamily="65" charset="-120"/>
                <a:ea typeface="標楷體" panose="03000509000000000000" pitchFamily="65" charset="-120"/>
              </a:rPr>
              <a:t>國立臺南護理專科學校學務</a:t>
            </a:r>
            <a:r>
              <a:rPr lang="zh-TW" altLang="zh-TW" dirty="0" smtClean="0">
                <a:latin typeface="標楷體" panose="03000509000000000000" pitchFamily="65" charset="-120"/>
                <a:ea typeface="標楷體" panose="03000509000000000000" pitchFamily="65" charset="-120"/>
              </a:rPr>
              <a:t>處</a:t>
            </a:r>
            <a:r>
              <a:rPr lang="en-US" altLang="zh-TW" dirty="0" smtClean="0">
                <a:latin typeface="標楷體" panose="03000509000000000000" pitchFamily="65" charset="-120"/>
                <a:ea typeface="標楷體" panose="03000509000000000000" pitchFamily="65" charset="-120"/>
              </a:rPr>
              <a:t/>
            </a:r>
            <a:br>
              <a:rPr lang="en-US" altLang="zh-TW" dirty="0" smtClean="0">
                <a:latin typeface="標楷體" panose="03000509000000000000" pitchFamily="65" charset="-120"/>
                <a:ea typeface="標楷體" panose="03000509000000000000" pitchFamily="65" charset="-120"/>
              </a:rPr>
            </a:br>
            <a:r>
              <a:rPr lang="zh-TW" altLang="zh-TW" dirty="0" smtClean="0">
                <a:latin typeface="標楷體" panose="03000509000000000000" pitchFamily="65" charset="-120"/>
                <a:ea typeface="標楷體" panose="03000509000000000000" pitchFamily="65" charset="-120"/>
              </a:rPr>
              <a:t>『</a:t>
            </a:r>
            <a:r>
              <a:rPr lang="zh-TW" altLang="zh-TW" dirty="0">
                <a:latin typeface="標楷體" panose="03000509000000000000" pitchFamily="65" charset="-120"/>
                <a:ea typeface="標楷體" panose="03000509000000000000" pitchFamily="65" charset="-120"/>
              </a:rPr>
              <a:t>服務學習助學金』申請流程</a:t>
            </a:r>
            <a:r>
              <a:rPr lang="zh-TW" altLang="zh-TW" dirty="0"/>
              <a:t/>
            </a:r>
            <a:br>
              <a:rPr lang="zh-TW" altLang="zh-TW" dirty="0"/>
            </a:br>
            <a:endParaRPr lang="zh-TW" altLang="en-US" dirty="0"/>
          </a:p>
        </p:txBody>
      </p:sp>
      <p:grpSp>
        <p:nvGrpSpPr>
          <p:cNvPr id="52" name="群組 51"/>
          <p:cNvGrpSpPr/>
          <p:nvPr/>
        </p:nvGrpSpPr>
        <p:grpSpPr>
          <a:xfrm>
            <a:off x="1608668" y="1403033"/>
            <a:ext cx="8339666" cy="4540510"/>
            <a:chOff x="0" y="0"/>
            <a:chExt cx="5572125" cy="5663248"/>
          </a:xfrm>
        </p:grpSpPr>
        <p:sp>
          <p:nvSpPr>
            <p:cNvPr id="53" name="文字方塊 2"/>
            <p:cNvSpPr txBox="1">
              <a:spLocks noChangeArrowheads="1"/>
            </p:cNvSpPr>
            <p:nvPr/>
          </p:nvSpPr>
          <p:spPr bwMode="auto">
            <a:xfrm>
              <a:off x="1400175" y="1000125"/>
              <a:ext cx="2548890" cy="7620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spcAft>
                  <a:spcPts val="0"/>
                </a:spcAft>
              </a:pPr>
              <a:r>
                <a:rPr lang="zh-TW" sz="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確定每學年之助學金經費</a:t>
              </a:r>
              <a:r>
                <a:rPr lang="en-US" sz="1200" dirty="0">
                  <a:solidFill>
                    <a:srgbClr val="000000"/>
                  </a:solidFill>
                  <a:effectLst/>
                  <a:latin typeface="Times New Roman" panose="02020603050405020304" pitchFamily="18" charset="0"/>
                  <a:ea typeface="標楷體" panose="03000509000000000000" pitchFamily="65" charset="-120"/>
                  <a:cs typeface="新細明體" panose="02020500000000000000" pitchFamily="18" charset="-120"/>
                </a:rPr>
                <a:t/>
              </a:r>
              <a:br>
                <a:rPr lang="en-US" sz="1200" dirty="0">
                  <a:solidFill>
                    <a:srgbClr val="000000"/>
                  </a:solidFill>
                  <a:effectLst/>
                  <a:latin typeface="Times New Roman" panose="02020603050405020304" pitchFamily="18" charset="0"/>
                  <a:ea typeface="標楷體" panose="03000509000000000000" pitchFamily="65" charset="-120"/>
                  <a:cs typeface="新細明體" panose="02020500000000000000" pitchFamily="18" charset="-120"/>
                </a:rPr>
              </a:br>
              <a:r>
                <a:rPr lang="zh-TW" sz="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召開獎助學金委員會審核</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a:p>
              <a:pPr algn="ctr">
                <a:spcAft>
                  <a:spcPts val="0"/>
                </a:spcAft>
              </a:pPr>
              <a:r>
                <a:rPr lang="en-US" sz="1200" dirty="0">
                  <a:solidFill>
                    <a:srgbClr val="000000"/>
                  </a:solidFill>
                  <a:effectLst/>
                  <a:latin typeface="Times New Roman" panose="02020603050405020304" pitchFamily="18" charset="0"/>
                  <a:ea typeface="標楷體" panose="03000509000000000000" pitchFamily="65" charset="-120"/>
                  <a:cs typeface="新細明體" panose="02020500000000000000" pitchFamily="18" charset="-120"/>
                </a:rPr>
                <a:t>&lt;</a:t>
              </a:r>
              <a:r>
                <a:rPr lang="zh-TW" sz="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學務處課外活動組</a:t>
              </a:r>
              <a:r>
                <a:rPr lang="en-US" sz="1200" dirty="0">
                  <a:solidFill>
                    <a:srgbClr val="000000"/>
                  </a:solidFill>
                  <a:effectLst/>
                  <a:latin typeface="Times New Roman" panose="02020603050405020304" pitchFamily="18" charset="0"/>
                  <a:ea typeface="標楷體" panose="03000509000000000000" pitchFamily="65" charset="-120"/>
                  <a:cs typeface="新細明體" panose="02020500000000000000" pitchFamily="18" charset="-120"/>
                </a:rPr>
                <a:t>&gt;</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p:txBody>
        </p:sp>
        <p:sp>
          <p:nvSpPr>
            <p:cNvPr id="54" name="文字方塊 2"/>
            <p:cNvSpPr txBox="1">
              <a:spLocks noChangeArrowheads="1"/>
            </p:cNvSpPr>
            <p:nvPr/>
          </p:nvSpPr>
          <p:spPr bwMode="auto">
            <a:xfrm>
              <a:off x="371475" y="4922203"/>
              <a:ext cx="5061585" cy="53340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spcAft>
                  <a:spcPts val="0"/>
                </a:spcAft>
              </a:pPr>
              <a:r>
                <a:rPr lang="zh-TW" sz="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各單位依課指組公告日期彙整</a:t>
              </a:r>
              <a:r>
                <a:rPr lang="zh-TW" sz="12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學習型服務學習紀錄單</a:t>
              </a:r>
              <a:r>
                <a:rPr lang="zh-TW" sz="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及</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a:p>
              <a:pPr algn="ctr">
                <a:spcAft>
                  <a:spcPts val="0"/>
                </a:spcAft>
              </a:pPr>
              <a:r>
                <a:rPr lang="zh-TW" sz="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製作</a:t>
              </a:r>
              <a:r>
                <a:rPr lang="zh-TW" sz="12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服務學習助學金清冊</a:t>
              </a:r>
              <a:r>
                <a:rPr lang="zh-TW" sz="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於期限內繳交至課指組以便核發助學金</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p:txBody>
        </p:sp>
        <p:cxnSp>
          <p:nvCxnSpPr>
            <p:cNvPr id="55" name="直線單箭頭接點 54"/>
            <p:cNvCxnSpPr/>
            <p:nvPr/>
          </p:nvCxnSpPr>
          <p:spPr>
            <a:xfrm>
              <a:off x="2609850" y="1762125"/>
              <a:ext cx="0" cy="3784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6" name="直線單箭頭接點 55"/>
            <p:cNvCxnSpPr/>
            <p:nvPr/>
          </p:nvCxnSpPr>
          <p:spPr>
            <a:xfrm flipH="1">
              <a:off x="2591865" y="4646575"/>
              <a:ext cx="0" cy="2076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直線單箭頭接點 56"/>
            <p:cNvCxnSpPr/>
            <p:nvPr/>
          </p:nvCxnSpPr>
          <p:spPr>
            <a:xfrm>
              <a:off x="2609850" y="600075"/>
              <a:ext cx="0" cy="3784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8" name="直線單箭頭接點 57"/>
            <p:cNvCxnSpPr/>
            <p:nvPr/>
          </p:nvCxnSpPr>
          <p:spPr>
            <a:xfrm>
              <a:off x="2591865" y="4005233"/>
              <a:ext cx="0" cy="26860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9" name="直線單箭頭接點 58"/>
            <p:cNvCxnSpPr/>
            <p:nvPr/>
          </p:nvCxnSpPr>
          <p:spPr>
            <a:xfrm>
              <a:off x="2600325" y="2505302"/>
              <a:ext cx="0" cy="3784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0" name="橢圓 59"/>
            <p:cNvSpPr/>
            <p:nvPr/>
          </p:nvSpPr>
          <p:spPr>
            <a:xfrm>
              <a:off x="0" y="0"/>
              <a:ext cx="5200650" cy="60007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90170">
                <a:lnSpc>
                  <a:spcPts val="1200"/>
                </a:lnSpc>
                <a:spcAft>
                  <a:spcPts val="0"/>
                </a:spcAft>
              </a:pPr>
              <a:r>
                <a:rPr lang="zh-TW" sz="12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各單位依課指組公告填寫</a:t>
              </a:r>
              <a:r>
                <a:rPr lang="zh-TW" sz="1200" u="sng">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服務學習活動實施計畫書</a:t>
              </a:r>
              <a:endParaRPr lang="zh-TW" sz="1200">
                <a:effectLst/>
                <a:latin typeface="新細明體" panose="02020500000000000000" pitchFamily="18" charset="-120"/>
                <a:ea typeface="新細明體" panose="02020500000000000000" pitchFamily="18" charset="-120"/>
                <a:cs typeface="新細明體" panose="02020500000000000000" pitchFamily="18" charset="-120"/>
              </a:endParaRPr>
            </a:p>
          </p:txBody>
        </p:sp>
        <p:sp>
          <p:nvSpPr>
            <p:cNvPr id="61" name="文字方塊 22"/>
            <p:cNvSpPr txBox="1">
              <a:spLocks noChangeArrowheads="1"/>
            </p:cNvSpPr>
            <p:nvPr/>
          </p:nvSpPr>
          <p:spPr bwMode="auto">
            <a:xfrm>
              <a:off x="707706" y="4322724"/>
              <a:ext cx="3933825" cy="323850"/>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noAutofit/>
            </a:bodyPr>
            <a:lstStyle/>
            <a:p>
              <a:pPr algn="ctr">
                <a:spcAft>
                  <a:spcPts val="0"/>
                </a:spcAft>
              </a:pPr>
              <a:r>
                <a:rPr lang="zh-TW" sz="12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學生依實際服務狀況填寫</a:t>
              </a:r>
              <a:r>
                <a:rPr lang="zh-TW" sz="1200" u="sng">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學習型服務學習紀錄單</a:t>
              </a:r>
              <a:endParaRPr lang="zh-TW" sz="1200">
                <a:effectLst/>
                <a:latin typeface="新細明體" panose="02020500000000000000" pitchFamily="18" charset="-120"/>
                <a:ea typeface="新細明體" panose="02020500000000000000" pitchFamily="18" charset="-120"/>
                <a:cs typeface="新細明體" panose="02020500000000000000" pitchFamily="18" charset="-120"/>
              </a:endParaRPr>
            </a:p>
          </p:txBody>
        </p:sp>
        <p:cxnSp>
          <p:nvCxnSpPr>
            <p:cNvPr id="62" name="直線單箭頭接點 61"/>
            <p:cNvCxnSpPr/>
            <p:nvPr/>
          </p:nvCxnSpPr>
          <p:spPr>
            <a:xfrm flipH="1">
              <a:off x="2609850" y="5455604"/>
              <a:ext cx="0" cy="2076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3" name="文字方塊 5"/>
            <p:cNvSpPr txBox="1">
              <a:spLocks noChangeArrowheads="1"/>
            </p:cNvSpPr>
            <p:nvPr/>
          </p:nvSpPr>
          <p:spPr bwMode="auto">
            <a:xfrm>
              <a:off x="1400174" y="2152876"/>
              <a:ext cx="2548890" cy="352425"/>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noAutofit/>
            </a:bodyPr>
            <a:lstStyle/>
            <a:p>
              <a:pPr algn="ctr">
                <a:lnSpc>
                  <a:spcPts val="1200"/>
                </a:lnSpc>
                <a:spcAft>
                  <a:spcPts val="0"/>
                </a:spcAft>
              </a:pPr>
              <a:r>
                <a:rPr lang="zh-TW" sz="12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學生確認服務學習內涵</a:t>
              </a:r>
              <a:endParaRPr lang="zh-TW" sz="1200">
                <a:effectLst/>
                <a:latin typeface="新細明體" panose="02020500000000000000" pitchFamily="18" charset="-120"/>
                <a:ea typeface="新細明體" panose="02020500000000000000" pitchFamily="18" charset="-120"/>
                <a:cs typeface="新細明體" panose="02020500000000000000" pitchFamily="18" charset="-120"/>
              </a:endParaRPr>
            </a:p>
          </p:txBody>
        </p:sp>
        <p:sp>
          <p:nvSpPr>
            <p:cNvPr id="64" name="文字方塊 2"/>
            <p:cNvSpPr txBox="1">
              <a:spLocks noChangeArrowheads="1"/>
            </p:cNvSpPr>
            <p:nvPr/>
          </p:nvSpPr>
          <p:spPr bwMode="auto">
            <a:xfrm>
              <a:off x="371475" y="2919383"/>
              <a:ext cx="5200650" cy="1085849"/>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noAutofit/>
            </a:bodyPr>
            <a:lstStyle/>
            <a:p>
              <a:pPr algn="ctr">
                <a:spcAft>
                  <a:spcPts val="0"/>
                </a:spcAft>
              </a:pPr>
              <a:r>
                <a:rPr lang="zh-TW" sz="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學生服務前填具下列文件</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a:p>
              <a:pPr>
                <a:lnSpc>
                  <a:spcPts val="1200"/>
                </a:lnSpc>
                <a:spcAft>
                  <a:spcPts val="0"/>
                </a:spcAft>
              </a:pPr>
              <a:r>
                <a:rPr lang="en-US" sz="1200" u="sng" dirty="0">
                  <a:solidFill>
                    <a:srgbClr val="FF0000"/>
                  </a:solidFill>
                  <a:effectLst/>
                  <a:latin typeface="Times New Roman" panose="02020603050405020304" pitchFamily="18" charset="0"/>
                  <a:ea typeface="標楷體" panose="03000509000000000000" pitchFamily="65" charset="-120"/>
                  <a:cs typeface="新細明體" panose="02020500000000000000" pitchFamily="18" charset="-120"/>
                </a:rPr>
                <a:t>1.</a:t>
              </a:r>
              <a:r>
                <a:rPr lang="zh-TW" sz="12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服務學習助學金申請表</a:t>
              </a:r>
              <a:r>
                <a:rPr lang="en-US" sz="1200" u="sng" dirty="0">
                  <a:solidFill>
                    <a:srgbClr val="FF0000"/>
                  </a:solidFill>
                  <a:effectLst/>
                  <a:latin typeface="Times New Roman" panose="02020603050405020304" pitchFamily="18" charset="0"/>
                  <a:ea typeface="標楷體" panose="03000509000000000000" pitchFamily="65" charset="-120"/>
                  <a:cs typeface="新細明體" panose="02020500000000000000" pitchFamily="18" charset="-120"/>
                </a:rPr>
                <a:t>(</a:t>
              </a:r>
              <a:r>
                <a:rPr lang="zh-TW" sz="12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留存課指組</a:t>
              </a:r>
              <a:r>
                <a:rPr lang="en-US" sz="1200" u="sng" dirty="0">
                  <a:solidFill>
                    <a:srgbClr val="FF0000"/>
                  </a:solidFill>
                  <a:effectLst/>
                  <a:latin typeface="Times New Roman" panose="02020603050405020304" pitchFamily="18" charset="0"/>
                  <a:ea typeface="標楷體" panose="03000509000000000000" pitchFamily="65" charset="-120"/>
                  <a:cs typeface="新細明體" panose="02020500000000000000" pitchFamily="18" charset="-120"/>
                </a:rPr>
                <a:t>)</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a:p>
              <a:pPr>
                <a:lnSpc>
                  <a:spcPts val="1200"/>
                </a:lnSpc>
                <a:spcAft>
                  <a:spcPts val="0"/>
                </a:spcAft>
              </a:pPr>
              <a:r>
                <a:rPr lang="en-US" sz="1200" u="sng" dirty="0">
                  <a:solidFill>
                    <a:srgbClr val="FF0000"/>
                  </a:solidFill>
                  <a:effectLst/>
                  <a:latin typeface="Times New Roman" panose="02020603050405020304" pitchFamily="18" charset="0"/>
                  <a:ea typeface="標楷體" panose="03000509000000000000" pitchFamily="65" charset="-120"/>
                  <a:cs typeface="新細明體" panose="02020500000000000000" pitchFamily="18" charset="-120"/>
                </a:rPr>
                <a:t>2.</a:t>
              </a:r>
              <a:r>
                <a:rPr lang="zh-TW" sz="12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兼任助理學習與勞僱型態契約書</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a:p>
              <a:pPr>
                <a:lnSpc>
                  <a:spcPts val="1200"/>
                </a:lnSpc>
                <a:spcAft>
                  <a:spcPts val="0"/>
                </a:spcAft>
              </a:pPr>
              <a:r>
                <a:rPr lang="en-US" sz="1200" u="sng" dirty="0">
                  <a:solidFill>
                    <a:srgbClr val="FF0000"/>
                  </a:solidFill>
                  <a:effectLst/>
                  <a:latin typeface="Times New Roman" panose="02020603050405020304" pitchFamily="18" charset="0"/>
                  <a:ea typeface="標楷體" panose="03000509000000000000" pitchFamily="65" charset="-120"/>
                  <a:cs typeface="新細明體" panose="02020500000000000000" pitchFamily="18" charset="-120"/>
                </a:rPr>
                <a:t>3.</a:t>
              </a:r>
              <a:r>
                <a:rPr lang="zh-TW" sz="12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學生學習型服務學習約定書</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a:p>
              <a:pPr marL="90170">
                <a:lnSpc>
                  <a:spcPts val="1200"/>
                </a:lnSpc>
                <a:spcAft>
                  <a:spcPts val="0"/>
                </a:spcAft>
              </a:pPr>
              <a:r>
                <a:rPr lang="en-US" sz="1200" u="sng" dirty="0">
                  <a:solidFill>
                    <a:srgbClr val="FF0000"/>
                  </a:solidFill>
                  <a:effectLst/>
                  <a:latin typeface="Times New Roman" panose="02020603050405020304" pitchFamily="18" charset="0"/>
                  <a:ea typeface="標楷體" panose="03000509000000000000" pitchFamily="65" charset="-120"/>
                  <a:cs typeface="新細明體" panose="02020500000000000000" pitchFamily="18" charset="-120"/>
                </a:rPr>
                <a:t>(</a:t>
              </a:r>
              <a:r>
                <a:rPr lang="zh-TW" sz="12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上述</a:t>
              </a:r>
              <a:r>
                <a:rPr lang="en-US" sz="1200" u="sng" dirty="0">
                  <a:solidFill>
                    <a:srgbClr val="FF0000"/>
                  </a:solidFill>
                  <a:effectLst/>
                  <a:latin typeface="Times New Roman" panose="02020603050405020304" pitchFamily="18" charset="0"/>
                  <a:ea typeface="標楷體" panose="03000509000000000000" pitchFamily="65" charset="-120"/>
                  <a:cs typeface="新細明體" panose="02020500000000000000" pitchFamily="18" charset="-120"/>
                </a:rPr>
                <a:t>2.3</a:t>
              </a:r>
              <a:r>
                <a:rPr lang="zh-TW" sz="1200" u="sng"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文件一式三份，一份學生留存，一份單位留存，一份課指組留存</a:t>
              </a:r>
              <a:r>
                <a:rPr lang="en-US" sz="1200" u="sng" dirty="0">
                  <a:solidFill>
                    <a:srgbClr val="FF0000"/>
                  </a:solidFill>
                  <a:effectLst/>
                  <a:latin typeface="Times New Roman" panose="02020603050405020304" pitchFamily="18" charset="0"/>
                  <a:ea typeface="標楷體" panose="03000509000000000000" pitchFamily="65" charset="-120"/>
                  <a:cs typeface="新細明體" panose="02020500000000000000" pitchFamily="18" charset="-120"/>
                </a:rPr>
                <a:t>)</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a:p>
              <a:pPr algn="ctr">
                <a:spcAft>
                  <a:spcPts val="0"/>
                </a:spcAft>
              </a:pPr>
              <a:r>
                <a:rPr lang="en-US" sz="1200" dirty="0">
                  <a:effectLst/>
                  <a:latin typeface="新細明體" panose="02020500000000000000" pitchFamily="18" charset="-120"/>
                  <a:ea typeface="新細明體" panose="02020500000000000000" pitchFamily="18" charset="-120"/>
                  <a:cs typeface="新細明體" panose="02020500000000000000" pitchFamily="18" charset="-120"/>
                </a:rPr>
                <a:t> </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p:txBody>
        </p:sp>
      </p:grpSp>
      <p:sp>
        <p:nvSpPr>
          <p:cNvPr id="68" name="內容版面配置區 65"/>
          <p:cNvSpPr>
            <a:spLocks noGrp="1"/>
          </p:cNvSpPr>
          <p:nvPr>
            <p:ph idx="1"/>
          </p:nvPr>
        </p:nvSpPr>
        <p:spPr>
          <a:xfrm>
            <a:off x="838200" y="5998049"/>
            <a:ext cx="10515600" cy="73948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zh-TW" sz="12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每學期計畫執行完畢後，請於一個月內繳交</a:t>
            </a:r>
            <a:r>
              <a:rPr lang="zh-TW" sz="1200" u="sng"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服務學習成效評量表</a:t>
            </a:r>
            <a:endParaRPr lang="zh-TW" sz="1200" kern="100" dirty="0">
              <a:effectLst/>
              <a:ea typeface="新細明體" panose="02020500000000000000" pitchFamily="18" charset="-120"/>
              <a:cs typeface="Times New Roman" panose="02020603050405020304" pitchFamily="18" charset="0"/>
            </a:endParaRPr>
          </a:p>
          <a:p>
            <a:pPr algn="ctr">
              <a:spcAft>
                <a:spcPts val="0"/>
              </a:spcAft>
            </a:pPr>
            <a:r>
              <a:rPr lang="zh-TW" sz="12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至課指組備查</a:t>
            </a:r>
            <a:endParaRPr lang="zh-TW" sz="1200" dirty="0">
              <a:effectLst/>
              <a:latin typeface="新細明體" panose="02020500000000000000" pitchFamily="18" charset="-120"/>
              <a:ea typeface="新細明體" panose="02020500000000000000" pitchFamily="18" charset="-120"/>
              <a:cs typeface="新細明體" panose="02020500000000000000" pitchFamily="18" charset="-120"/>
            </a:endParaRPr>
          </a:p>
        </p:txBody>
      </p:sp>
    </p:spTree>
    <p:extLst>
      <p:ext uri="{BB962C8B-B14F-4D97-AF65-F5344CB8AC3E}">
        <p14:creationId xmlns:p14="http://schemas.microsoft.com/office/powerpoint/2010/main" val="298829202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412</Words>
  <Application>Microsoft Office PowerPoint</Application>
  <PresentationFormat>寬螢幕</PresentationFormat>
  <Paragraphs>27</Paragraphs>
  <Slides>4</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4</vt:i4>
      </vt:variant>
    </vt:vector>
  </HeadingPairs>
  <TitlesOfParts>
    <vt:vector size="11" baseType="lpstr">
      <vt:lpstr>新細明體</vt:lpstr>
      <vt:lpstr>標楷體</vt:lpstr>
      <vt:lpstr>Arial</vt:lpstr>
      <vt:lpstr>Calibri</vt:lpstr>
      <vt:lpstr>Calibri Light</vt:lpstr>
      <vt:lpstr>Times New Roman</vt:lpstr>
      <vt:lpstr>Office 佈景主題</vt:lpstr>
      <vt:lpstr>學生兼任助理學習與勞動權益說明會</vt:lpstr>
      <vt:lpstr>國立臺南護理專科學校 服務學習助學金暫行辦法</vt:lpstr>
      <vt:lpstr>國立臺南護理專科學校 服務學習助學金暫行辦法</vt:lpstr>
      <vt:lpstr>國立臺南護理專科學校學務處 『服務學習助學金』申請流程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學生兼任助理學習與勞動權益說明會</dc:title>
  <dc:creator>ntin</dc:creator>
  <cp:lastModifiedBy>user</cp:lastModifiedBy>
  <cp:revision>7</cp:revision>
  <dcterms:created xsi:type="dcterms:W3CDTF">2015-09-22T06:51:57Z</dcterms:created>
  <dcterms:modified xsi:type="dcterms:W3CDTF">2016-05-02T05:49:55Z</dcterms:modified>
</cp:coreProperties>
</file>