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52" r:id="rId1"/>
  </p:sldMasterIdLst>
  <p:notesMasterIdLst>
    <p:notesMasterId r:id="rId18"/>
  </p:notesMasterIdLst>
  <p:handoutMasterIdLst>
    <p:handoutMasterId r:id="rId19"/>
  </p:handoutMasterIdLst>
  <p:sldIdLst>
    <p:sldId id="256" r:id="rId2"/>
    <p:sldId id="331" r:id="rId3"/>
    <p:sldId id="330" r:id="rId4"/>
    <p:sldId id="336" r:id="rId5"/>
    <p:sldId id="334" r:id="rId6"/>
    <p:sldId id="342" r:id="rId7"/>
    <p:sldId id="345" r:id="rId8"/>
    <p:sldId id="347" r:id="rId9"/>
    <p:sldId id="339" r:id="rId10"/>
    <p:sldId id="340" r:id="rId11"/>
    <p:sldId id="341" r:id="rId12"/>
    <p:sldId id="346" r:id="rId13"/>
    <p:sldId id="335" r:id="rId14"/>
    <p:sldId id="337" r:id="rId15"/>
    <p:sldId id="343" r:id="rId16"/>
    <p:sldId id="348" r:id="rId17"/>
  </p:sldIdLst>
  <p:sldSz cx="9144000" cy="6858000" type="screen4x3"/>
  <p:notesSz cx="6805613" cy="99393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3399"/>
    <a:srgbClr val="990033"/>
    <a:srgbClr val="CC00FF"/>
    <a:srgbClr val="9C4839"/>
    <a:srgbClr val="CCFF33"/>
    <a:srgbClr val="00FF00"/>
    <a:srgbClr val="0000FF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480" autoAdjust="0"/>
    <p:restoredTop sz="89202" autoAdjust="0"/>
  </p:normalViewPr>
  <p:slideViewPr>
    <p:cSldViewPr>
      <p:cViewPr varScale="1">
        <p:scale>
          <a:sx n="78" d="100"/>
          <a:sy n="78" d="100"/>
        </p:scale>
        <p:origin x="-1670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278" y="-96"/>
      </p:cViewPr>
      <p:guideLst>
        <p:guide orient="horz" pos="3131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19721F92-C701-43CE-A8FD-BE2AF6DB42B0}" type="datetimeFigureOut">
              <a:rPr lang="zh-TW" altLang="en-US"/>
              <a:pPr>
                <a:defRPr/>
              </a:pPr>
              <a:t>2019/9/23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0CA73450-6B37-48C6-B3B2-A702E121121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98220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2A0191D4-189E-4088-9B27-12794F38E923}" type="datetimeFigureOut">
              <a:rPr lang="zh-TW" altLang="en-US"/>
              <a:pPr>
                <a:defRPr/>
              </a:pPr>
              <a:t>2019/9/23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dirty="0" smtClean="0"/>
              <a:t>按一下以編輯母片文字樣式</a:t>
            </a:r>
          </a:p>
          <a:p>
            <a:pPr lvl="1"/>
            <a:r>
              <a:rPr lang="zh-TW" altLang="en-US" noProof="0" dirty="0" smtClean="0"/>
              <a:t>第二層</a:t>
            </a:r>
          </a:p>
          <a:p>
            <a:pPr lvl="2"/>
            <a:r>
              <a:rPr lang="zh-TW" altLang="en-US" noProof="0" dirty="0" smtClean="0"/>
              <a:t>第三層</a:t>
            </a:r>
          </a:p>
          <a:p>
            <a:pPr lvl="3"/>
            <a:r>
              <a:rPr lang="zh-TW" altLang="en-US" noProof="0" dirty="0" smtClean="0"/>
              <a:t>第四層</a:t>
            </a:r>
          </a:p>
          <a:p>
            <a:pPr lvl="4"/>
            <a:r>
              <a:rPr lang="zh-TW" altLang="en-US" noProof="0" dirty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0"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EFB4BA16-7458-4257-844D-294C511EC9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821091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4BA16-7458-4257-844D-294C511EC958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4BA16-7458-4257-844D-294C511EC958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4BA16-7458-4257-844D-294C511EC958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4BA16-7458-4257-844D-294C511EC958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4BA16-7458-4257-844D-294C511EC958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4BA16-7458-4257-844D-294C511EC958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4BA16-7458-4257-844D-294C511EC958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17075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B4BA16-7458-4257-844D-294C511EC958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06F1A54A-8366-4CB0-91AC-5A413A0C6515}" type="datetimeFigureOut">
              <a:rPr lang="fr-FR" altLang="zh-TW" smtClean="0"/>
              <a:pPr>
                <a:defRPr/>
              </a:pPr>
              <a:t>23/09/2019</a:t>
            </a:fld>
            <a:endParaRPr lang="fr-CA" altLang="zh-TW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fr-CA" altLang="zh-TW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D7CAC4C4-A730-4D0A-BD4A-9098D2327C8F}" type="slidenum">
              <a:rPr lang="fr-CA" altLang="zh-TW" smtClean="0"/>
              <a:pPr>
                <a:defRPr/>
              </a:pPr>
              <a:t>‹#›</a:t>
            </a:fld>
            <a:endParaRPr lang="fr-CA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F1A54A-8366-4CB0-91AC-5A413A0C6515}" type="datetimeFigureOut">
              <a:rPr lang="fr-FR" altLang="zh-TW" smtClean="0"/>
              <a:pPr>
                <a:defRPr/>
              </a:pPr>
              <a:t>23/09/2019</a:t>
            </a:fld>
            <a:endParaRPr lang="fr-CA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AC4C4-A730-4D0A-BD4A-9098D2327C8F}" type="slidenum">
              <a:rPr lang="fr-CA" altLang="zh-TW" smtClean="0"/>
              <a:pPr>
                <a:defRPr/>
              </a:pPr>
              <a:t>‹#›</a:t>
            </a:fld>
            <a:endParaRPr lang="fr-CA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F1A54A-8366-4CB0-91AC-5A413A0C6515}" type="datetimeFigureOut">
              <a:rPr lang="fr-FR" altLang="zh-TW" smtClean="0"/>
              <a:pPr>
                <a:defRPr/>
              </a:pPr>
              <a:t>23/09/2019</a:t>
            </a:fld>
            <a:endParaRPr lang="fr-CA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AC4C4-A730-4D0A-BD4A-9098D2327C8F}" type="slidenum">
              <a:rPr lang="fr-CA" altLang="zh-TW" smtClean="0"/>
              <a:pPr>
                <a:defRPr/>
              </a:pPr>
              <a:t>‹#›</a:t>
            </a:fld>
            <a:endParaRPr lang="fr-CA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06F1A54A-8366-4CB0-91AC-5A413A0C6515}" type="datetimeFigureOut">
              <a:rPr lang="fr-FR" altLang="zh-TW" smtClean="0"/>
              <a:pPr>
                <a:defRPr/>
              </a:pPr>
              <a:t>23/09/2019</a:t>
            </a:fld>
            <a:endParaRPr lang="fr-CA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7CAC4C4-A730-4D0A-BD4A-9098D2327C8F}" type="slidenum">
              <a:rPr lang="fr-CA" altLang="zh-TW" smtClean="0"/>
              <a:pPr>
                <a:defRPr/>
              </a:pPr>
              <a:t>‹#›</a:t>
            </a:fld>
            <a:endParaRPr lang="fr-CA" altLang="zh-TW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fr-CA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06F1A54A-8366-4CB0-91AC-5A413A0C6515}" type="datetimeFigureOut">
              <a:rPr lang="fr-FR" altLang="zh-TW" smtClean="0"/>
              <a:pPr>
                <a:defRPr/>
              </a:pPr>
              <a:t>23/09/2019</a:t>
            </a:fld>
            <a:endParaRPr lang="fr-CA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fr-CA" altLang="zh-TW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D7CAC4C4-A730-4D0A-BD4A-9098D2327C8F}" type="slidenum">
              <a:rPr lang="fr-CA" altLang="zh-TW" smtClean="0"/>
              <a:pPr>
                <a:defRPr/>
              </a:pPr>
              <a:t>‹#›</a:t>
            </a:fld>
            <a:endParaRPr lang="fr-CA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F1A54A-8366-4CB0-91AC-5A413A0C6515}" type="datetimeFigureOut">
              <a:rPr lang="fr-FR" altLang="zh-TW" smtClean="0"/>
              <a:pPr>
                <a:defRPr/>
              </a:pPr>
              <a:t>23/09/2019</a:t>
            </a:fld>
            <a:endParaRPr lang="fr-CA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AC4C4-A730-4D0A-BD4A-9098D2327C8F}" type="slidenum">
              <a:rPr lang="fr-CA" altLang="zh-TW" smtClean="0"/>
              <a:pPr>
                <a:defRPr/>
              </a:pPr>
              <a:t>‹#›</a:t>
            </a:fld>
            <a:endParaRPr lang="fr-CA" altLang="zh-TW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F1A54A-8366-4CB0-91AC-5A413A0C6515}" type="datetimeFigureOut">
              <a:rPr lang="fr-FR" altLang="zh-TW" smtClean="0"/>
              <a:pPr>
                <a:defRPr/>
              </a:pPr>
              <a:t>23/09/2019</a:t>
            </a:fld>
            <a:endParaRPr lang="fr-CA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AC4C4-A730-4D0A-BD4A-9098D2327C8F}" type="slidenum">
              <a:rPr lang="fr-CA" altLang="zh-TW" smtClean="0"/>
              <a:pPr>
                <a:defRPr/>
              </a:pPr>
              <a:t>‹#›</a:t>
            </a:fld>
            <a:endParaRPr lang="fr-CA" altLang="zh-TW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6F1A54A-8366-4CB0-91AC-5A413A0C6515}" type="datetimeFigureOut">
              <a:rPr lang="fr-FR" altLang="zh-TW" smtClean="0"/>
              <a:pPr>
                <a:defRPr/>
              </a:pPr>
              <a:t>23/09/2019</a:t>
            </a:fld>
            <a:endParaRPr lang="fr-CA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D7CAC4C4-A730-4D0A-BD4A-9098D2327C8F}" type="slidenum">
              <a:rPr lang="fr-CA" altLang="zh-TW" smtClean="0"/>
              <a:pPr>
                <a:defRPr/>
              </a:pPr>
              <a:t>‹#›</a:t>
            </a:fld>
            <a:endParaRPr lang="fr-CA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fr-CA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F1A54A-8366-4CB0-91AC-5A413A0C6515}" type="datetimeFigureOut">
              <a:rPr lang="fr-FR" altLang="zh-TW" smtClean="0"/>
              <a:pPr>
                <a:defRPr/>
              </a:pPr>
              <a:t>23/09/2019</a:t>
            </a:fld>
            <a:endParaRPr lang="fr-CA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CA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AC4C4-A730-4D0A-BD4A-9098D2327C8F}" type="slidenum">
              <a:rPr lang="fr-CA" altLang="zh-TW" smtClean="0"/>
              <a:pPr>
                <a:defRPr/>
              </a:pPr>
              <a:t>‹#›</a:t>
            </a:fld>
            <a:endParaRPr lang="fr-CA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06F1A54A-8366-4CB0-91AC-5A413A0C6515}" type="datetimeFigureOut">
              <a:rPr lang="fr-FR" altLang="zh-TW" smtClean="0"/>
              <a:pPr>
                <a:defRPr/>
              </a:pPr>
              <a:t>23/09/2019</a:t>
            </a:fld>
            <a:endParaRPr lang="fr-CA" altLang="zh-TW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D7CAC4C4-A730-4D0A-BD4A-9098D2327C8F}" type="slidenum">
              <a:rPr lang="fr-CA" altLang="zh-TW" smtClean="0"/>
              <a:pPr>
                <a:defRPr/>
              </a:pPr>
              <a:t>‹#›</a:t>
            </a:fld>
            <a:endParaRPr lang="fr-CA" altLang="zh-TW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fr-CA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6F1A54A-8366-4CB0-91AC-5A413A0C6515}" type="datetimeFigureOut">
              <a:rPr lang="fr-FR" altLang="zh-TW" smtClean="0"/>
              <a:pPr>
                <a:defRPr/>
              </a:pPr>
              <a:t>23/09/2019</a:t>
            </a:fld>
            <a:endParaRPr lang="fr-CA" altLang="zh-TW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D7CAC4C4-A730-4D0A-BD4A-9098D2327C8F}" type="slidenum">
              <a:rPr lang="fr-CA" altLang="zh-TW" smtClean="0"/>
              <a:pPr>
                <a:defRPr/>
              </a:pPr>
              <a:t>‹#›</a:t>
            </a:fld>
            <a:endParaRPr lang="fr-CA" altLang="zh-TW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fr-CA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6F1A54A-8366-4CB0-91AC-5A413A0C6515}" type="datetimeFigureOut">
              <a:rPr lang="fr-FR" altLang="zh-TW" smtClean="0"/>
              <a:pPr>
                <a:defRPr/>
              </a:pPr>
              <a:t>23/09/2019</a:t>
            </a:fld>
            <a:endParaRPr lang="fr-CA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CA" altLang="zh-TW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7CAC4C4-A730-4D0A-BD4A-9098D2327C8F}" type="slidenum">
              <a:rPr lang="fr-CA" altLang="zh-TW" smtClean="0"/>
              <a:pPr>
                <a:defRPr/>
              </a:pPr>
              <a:t>‹#›</a:t>
            </a:fld>
            <a:endParaRPr lang="fr-CA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ntin.edu.tw/upload_data/%E5%AD%B8%E5%8B%99%E8%99%95%E8%AA%B2%E5%A4%96%E6%B4%BB%E5%8B%95%E7%B5%84/files/5_%E7%A4%BE%E5%9C%98%E6%A0%A1%E5%A4%96%E6%B4%BB%E5%8B%95%E5%AE%B6%E9%95%B7%E5%90%8C%E6%84%8F%E6%9B%B81050815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 idx="4294967295"/>
          </p:nvPr>
        </p:nvSpPr>
        <p:spPr>
          <a:xfrm>
            <a:off x="179512" y="332656"/>
            <a:ext cx="8458200" cy="1235065"/>
          </a:xfrm>
        </p:spPr>
        <p:txBody>
          <a:bodyPr>
            <a:normAutofit fontScale="90000"/>
          </a:bodyPr>
          <a:lstStyle/>
          <a:p>
            <a:r>
              <a:rPr lang="zh-TW" altLang="en-US" sz="5400" b="1" dirty="0" smtClean="0">
                <a:solidFill>
                  <a:srgbClr val="9C483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各項社團活動企劃書撰寫要領</a:t>
            </a:r>
            <a:endParaRPr lang="fr-CA" sz="3600" b="1" dirty="0" smtClean="0">
              <a:solidFill>
                <a:srgbClr val="9C483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20072" y="3212976"/>
            <a:ext cx="3708077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b="1" dirty="0">
                <a:solidFill>
                  <a:srgbClr val="9C483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國立臺南護理專科學校課外活動指導組</a:t>
            </a:r>
            <a:endParaRPr lang="fr-CA" altLang="zh-TW" sz="2400" b="1" dirty="0">
              <a:solidFill>
                <a:srgbClr val="9C483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defRPr/>
            </a:pPr>
            <a:r>
              <a:rPr kumimoji="0" lang="en-US" altLang="zh-TW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2019.09.21</a:t>
            </a:r>
            <a:endParaRPr kumimoji="0" lang="zh-TW" altLang="en-US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1.課指組\A-社團業務\13.學生會\2.學生會活動\1.幹部訓練\108\課程資料\108\圖檔\3.社團企畫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88641"/>
            <a:ext cx="4403856" cy="6312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1.課指組\A-社團業務\13.學生會\2.學生會活動\1.幹部訓練\108\課程資料\108\圖檔\5.社團企畫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0"/>
            <a:ext cx="4643470" cy="6615839"/>
          </a:xfrm>
          <a:prstGeom prst="rect">
            <a:avLst/>
          </a:prstGeom>
          <a:noFill/>
        </p:spPr>
      </p:pic>
      <p:pic>
        <p:nvPicPr>
          <p:cNvPr id="3" name="Picture 3" descr="D:\1.課指組\A-社團業務\13.學生會\2.學生會活動\1.幹部訓練\108\課程資料\108\圖檔\4.社團企畫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28660" y="428604"/>
            <a:ext cx="4643438" cy="6259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7467600" cy="1214446"/>
          </a:xfrm>
        </p:spPr>
        <p:txBody>
          <a:bodyPr/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  <a:hlinkClick r:id="rId2" tooltip="檔案格式：pdf"/>
              </a:rPr>
              <a:t>社團校外活動家長同意書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 </a:t>
            </a:r>
            <a:r>
              <a:rPr lang="zh-TW" altLang="en-US" dirty="0" smtClean="0"/>
              <a:t>   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 descr="D:\1.課指組\A-社團業務\13.學生會\2.學生會活動\1.幹部訓練\108\課程資料\108\圖檔\家長同意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000108"/>
            <a:ext cx="3929090" cy="5665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809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9C483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成果報告表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r="4765"/>
          <a:stretch/>
        </p:blipFill>
        <p:spPr>
          <a:xfrm>
            <a:off x="251520" y="836711"/>
            <a:ext cx="4032448" cy="595494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7" y="836712"/>
            <a:ext cx="3970785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120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3447" y="-34320"/>
            <a:ext cx="8229600" cy="778098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9C483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成果報告表檢附內容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283968" y="743778"/>
            <a:ext cx="4431436" cy="5997590"/>
          </a:xfrm>
        </p:spPr>
        <p:txBody>
          <a:bodyPr/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社團活動成果報告表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活動結束後兩週內繳交。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lvl="1" indent="0">
              <a:buNone/>
            </a:pP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活動照片及敘述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活動照片二至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張，附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上說明與照片內人員學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號姓名。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buNone/>
            </a:pP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經費收支表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3" y="743778"/>
            <a:ext cx="4141747" cy="599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403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成果報告紀錄表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pic>
        <p:nvPicPr>
          <p:cNvPr id="5122" name="Picture 2" descr="D:\1.課指組\A-社團業務\13.學生會\2.學生會活動\1.幹部訓練\108\課程資料\108\圖檔\成果報告紀錄表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857232"/>
            <a:ext cx="4037024" cy="6000768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4500562" y="1142984"/>
            <a:ext cx="33575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做為核銷社團指導老師費用之依據：</a:t>
            </a:r>
            <a:endParaRPr lang="en-US" altLang="zh-TW" sz="2800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校內指導老師每小時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400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元，</a:t>
            </a:r>
            <a:endParaRPr lang="en-US" altLang="zh-TW" sz="2800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校外指導老師每小時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500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元，</a:t>
            </a:r>
            <a:endParaRPr lang="en-US" altLang="zh-TW" sz="2800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 smtClean="0">
              <a:solidFill>
                <a:schemeClr val="accent1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上課時數採累計計算，不另支付交通費，每學期申請不得超過</a:t>
            </a:r>
            <a:r>
              <a:rPr 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2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小時</a:t>
            </a:r>
            <a:endParaRPr lang="zh-TW" altLang="en-US" sz="2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8458200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000" dirty="0" smtClean="0">
                <a:solidFill>
                  <a:srgbClr val="9C483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社團繳交各項資料期程</a:t>
            </a:r>
            <a:endParaRPr lang="fr-CA" sz="4000" dirty="0" smtClean="0">
              <a:solidFill>
                <a:srgbClr val="9C483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95964" y="5589589"/>
            <a:ext cx="3348037" cy="1196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6619308"/>
              </p:ext>
            </p:extLst>
          </p:nvPr>
        </p:nvGraphicFramePr>
        <p:xfrm>
          <a:off x="214281" y="875547"/>
          <a:ext cx="8750210" cy="58585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43994">
                  <a:extLst>
                    <a:ext uri="{9D8B030D-6E8A-4147-A177-3AD203B41FA5}">
                      <a16:colId xmlns:a16="http://schemas.microsoft.com/office/drawing/2014/main" xmlns="" val="3356271999"/>
                    </a:ext>
                  </a:extLst>
                </a:gridCol>
                <a:gridCol w="2561742">
                  <a:extLst>
                    <a:ext uri="{9D8B030D-6E8A-4147-A177-3AD203B41FA5}">
                      <a16:colId xmlns:a16="http://schemas.microsoft.com/office/drawing/2014/main" xmlns="" val="1269126010"/>
                    </a:ext>
                  </a:extLst>
                </a:gridCol>
                <a:gridCol w="1844474">
                  <a:extLst>
                    <a:ext uri="{9D8B030D-6E8A-4147-A177-3AD203B41FA5}">
                      <a16:colId xmlns:a16="http://schemas.microsoft.com/office/drawing/2014/main" xmlns="" val="3414560112"/>
                    </a:ext>
                  </a:extLst>
                </a:gridCol>
              </a:tblGrid>
              <a:tr h="34450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繳交資料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繳交日期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71370527"/>
                  </a:ext>
                </a:extLst>
              </a:tr>
              <a:tr h="1241816"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若社團指導老師有異動之社團，須繳交：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社師基本資料表。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社師學歷、經歷相關證明文件。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en-US" altLang="zh-TW" sz="1800" b="1" dirty="0" smtClean="0">
                          <a:solidFill>
                            <a:srgbClr val="CC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1" dirty="0" smtClean="0">
                          <a:solidFill>
                            <a:srgbClr val="CC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社師為校外人士須繳交</a:t>
                      </a:r>
                      <a:r>
                        <a:rPr lang="en-US" altLang="zh-TW" sz="1800" b="1" dirty="0" smtClean="0">
                          <a:solidFill>
                            <a:srgbClr val="CC00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800" b="1" dirty="0">
                        <a:solidFill>
                          <a:srgbClr val="CC00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108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星期一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下午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前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52238853"/>
                  </a:ext>
                </a:extLst>
              </a:tr>
              <a:tr h="1119638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社團幹部名冊。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社團學期活動計畫表。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社團郵局帳戶申請表。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en-US" altLang="zh-TW" sz="1800" b="1" dirty="0" smtClean="0">
                          <a:solidFill>
                            <a:srgbClr val="FF3399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1" dirty="0" smtClean="0">
                          <a:solidFill>
                            <a:srgbClr val="FF3399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含申請帳戶及變更社團負責人</a:t>
                      </a:r>
                      <a:r>
                        <a:rPr lang="en-US" altLang="zh-TW" sz="1800" b="1" dirty="0" smtClean="0">
                          <a:solidFill>
                            <a:srgbClr val="FF3399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108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30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星期一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下午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：</a:t>
                      </a:r>
                      <a:r>
                        <a:rPr lang="en-US" altLang="zh-TW" sz="18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前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zh-TW" altLang="zh-TW" sz="18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為配合住宿時間及保護同學自身安全，請各社團務必遵守社團活動時間</a:t>
                      </a:r>
                      <a:r>
                        <a:rPr lang="en-US" altLang="zh-TW" sz="1800" b="1" kern="1200" dirty="0" smtClean="0">
                          <a:solidFill>
                            <a:srgbClr val="9900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zh-TW" sz="1800" b="1" u="sng" kern="1200" dirty="0" smtClean="0">
                          <a:solidFill>
                            <a:srgbClr val="9900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社課時間最晚至</a:t>
                      </a:r>
                      <a:r>
                        <a:rPr lang="en-US" altLang="zh-TW" sz="1800" b="1" u="sng" kern="1200" dirty="0" smtClean="0">
                          <a:solidFill>
                            <a:srgbClr val="9900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19</a:t>
                      </a:r>
                      <a:r>
                        <a:rPr lang="zh-TW" altLang="zh-TW" sz="1800" b="1" u="sng" kern="1200" dirty="0" smtClean="0">
                          <a:solidFill>
                            <a:srgbClr val="9900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點</a:t>
                      </a:r>
                      <a:r>
                        <a:rPr lang="en-US" altLang="zh-TW" sz="1800" b="1" u="sng" kern="1200" dirty="0" smtClean="0">
                          <a:solidFill>
                            <a:srgbClr val="9900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00</a:t>
                      </a:r>
                      <a:r>
                        <a:rPr lang="zh-TW" altLang="zh-TW" sz="1800" b="1" u="sng" kern="1200" dirty="0" smtClean="0">
                          <a:solidFill>
                            <a:srgbClr val="9900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</a:t>
                      </a:r>
                      <a:r>
                        <a:rPr lang="en-US" altLang="zh-TW" sz="1800" b="1" kern="1200" dirty="0" smtClean="0">
                          <a:solidFill>
                            <a:srgbClr val="990033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lang="zh-TW" altLang="zh-TW" sz="18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，活動結束請勿逗留，並於離開前確認所有電源燈光皆已關閉。</a:t>
                      </a:r>
                      <a:endParaRPr lang="zh-TW" altLang="en-US" sz="1800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25029897"/>
                  </a:ext>
                </a:extLst>
              </a:tr>
              <a:tr h="3062206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1" dirty="0" smtClean="0">
                          <a:solidFill>
                            <a:srgbClr val="9C4839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altLang="en-US" sz="1800" b="1" dirty="0" smtClean="0">
                          <a:solidFill>
                            <a:srgbClr val="9C4839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社課場地借用相關證明表單</a:t>
                      </a:r>
                      <a:endParaRPr lang="en-US" altLang="zh-TW" sz="1800" b="1" dirty="0" smtClean="0">
                        <a:solidFill>
                          <a:srgbClr val="9C4839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(1)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教務處課務組</a:t>
                      </a: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教室借用申請表影印本。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(2)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總務處事務組</a:t>
                      </a: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場地借用單影印本。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zh-TW" altLang="en-US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</a:t>
                      </a:r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如欲使用弘景樓</a:t>
                      </a:r>
                      <a:r>
                        <a:rPr lang="en-US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樓活動中心</a:t>
                      </a:r>
                      <a:r>
                        <a:rPr lang="zh-TW" altLang="en-US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、玄關、星</a:t>
                      </a:r>
                      <a:endParaRPr lang="en-US" altLang="zh-TW" sz="1600" kern="12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zh-TW" altLang="en-US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辰廣場及各空地</a:t>
                      </a:r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的社團，請先至事務組確</a:t>
                      </a:r>
                      <a:endParaRPr lang="en-US" altLang="zh-TW" sz="1600" kern="12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zh-TW" altLang="en-US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</a:t>
                      </a:r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認場地時間是否可借用；若可借用，請填</a:t>
                      </a:r>
                      <a:endParaRPr lang="en-US" altLang="zh-TW" sz="1600" kern="12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zh-TW" altLang="en-US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</a:t>
                      </a:r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寫事務組</a:t>
                      </a:r>
                      <a:r>
                        <a:rPr lang="en-US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場地借用單且附上社團學期活</a:t>
                      </a:r>
                      <a:endParaRPr lang="en-US" altLang="zh-TW" sz="1600" kern="12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zh-TW" altLang="en-US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</a:t>
                      </a:r>
                      <a:r>
                        <a:rPr lang="zh-TW" altLang="zh-TW" sz="1600" kern="12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動計畫表，並完成借用程序。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(3)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若借用單位無表單，請持學期活動申請表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向該單位借用，並請該單位核章後繳回。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24346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7624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420419" y="188640"/>
            <a:ext cx="8458200" cy="792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5400" dirty="0" smtClean="0">
                <a:solidFill>
                  <a:srgbClr val="9C483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辦理活動時注意事項</a:t>
            </a:r>
            <a:endParaRPr lang="fr-CA" sz="3600" dirty="0" smtClean="0">
              <a:solidFill>
                <a:srgbClr val="9C483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795964" y="5589589"/>
            <a:ext cx="3348037" cy="1196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zh-TW" altLang="en-US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7890375"/>
              </p:ext>
            </p:extLst>
          </p:nvPr>
        </p:nvGraphicFramePr>
        <p:xfrm>
          <a:off x="357158" y="928670"/>
          <a:ext cx="8501123" cy="6014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841">
                  <a:extLst>
                    <a:ext uri="{9D8B030D-6E8A-4147-A177-3AD203B41FA5}">
                      <a16:colId xmlns:a16="http://schemas.microsoft.com/office/drawing/2014/main" xmlns="" val="3356271999"/>
                    </a:ext>
                  </a:extLst>
                </a:gridCol>
                <a:gridCol w="1934023">
                  <a:extLst>
                    <a:ext uri="{9D8B030D-6E8A-4147-A177-3AD203B41FA5}">
                      <a16:colId xmlns:a16="http://schemas.microsoft.com/office/drawing/2014/main" xmlns="" val="1269126010"/>
                    </a:ext>
                  </a:extLst>
                </a:gridCol>
                <a:gridCol w="2900185">
                  <a:extLst>
                    <a:ext uri="{9D8B030D-6E8A-4147-A177-3AD203B41FA5}">
                      <a16:colId xmlns:a16="http://schemas.microsoft.com/office/drawing/2014/main" xmlns="" val="1508525387"/>
                    </a:ext>
                  </a:extLst>
                </a:gridCol>
                <a:gridCol w="1753914">
                  <a:extLst>
                    <a:ext uri="{9D8B030D-6E8A-4147-A177-3AD203B41FA5}">
                      <a16:colId xmlns:a16="http://schemas.microsoft.com/office/drawing/2014/main" xmlns="" val="3193333488"/>
                    </a:ext>
                  </a:extLst>
                </a:gridCol>
                <a:gridCol w="800160">
                  <a:extLst>
                    <a:ext uri="{9D8B030D-6E8A-4147-A177-3AD203B41FA5}">
                      <a16:colId xmlns:a16="http://schemas.microsoft.com/office/drawing/2014/main" xmlns="" val="3919877785"/>
                    </a:ext>
                  </a:extLst>
                </a:gridCol>
              </a:tblGrid>
              <a:tr h="6257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活動類別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準備文件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提出申請時間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注意事項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</a:t>
                      </a:r>
                      <a:endParaRPr lang="zh-TW" alt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71370527"/>
                  </a:ext>
                </a:extLst>
              </a:tr>
              <a:tr h="15706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一般活動申請表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社團課外活動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申請表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活動參加名單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校人士申請單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家長</a:t>
                      </a: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同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意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未滿</a:t>
                      </a: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歲需繳交</a:t>
                      </a: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algn="l"/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場</a:t>
                      </a: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借用單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於活動</a:t>
                      </a:r>
                      <a:r>
                        <a:rPr lang="zh-TW" altLang="en-US" sz="16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前二週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完成所有流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程。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須</a:t>
                      </a: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借用場地</a:t>
                      </a:r>
                      <a:endParaRPr lang="en-US" altLang="zh-TW" sz="160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或器材應按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規定程序向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相關單位辦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理。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有邀請</a:t>
                      </a: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校外</a:t>
                      </a:r>
                      <a:endParaRPr lang="en-US" altLang="zh-TW" sz="160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人士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參與，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務必詳細註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明於活動申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請表內，並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持審核通過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之申請表至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警衛室，以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利驗證。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於</a:t>
                      </a: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活動結束</a:t>
                      </a:r>
                      <a:endParaRPr lang="en-US" altLang="zh-TW" sz="1600" dirty="0" smtClean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後二週內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繳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交成果報告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表。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只要社團辦理活動，皆須繳交活動申請表及相關附件，並於活動結束後繳交成果報告表。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2238853"/>
                  </a:ext>
                </a:extLst>
              </a:tr>
              <a:tr h="359006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大型活動申請表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大型社團課外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活動申請表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活動參加名單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外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校人士申請單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企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畫書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</a:t>
                      </a: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完成修改版</a:t>
                      </a: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algn="l"/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4.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家長</a:t>
                      </a: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同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意書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未滿</a:t>
                      </a: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歲需繳交</a:t>
                      </a: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algn="l"/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5.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場</a:t>
                      </a:r>
                      <a:r>
                        <a:rPr lang="zh-TW" altLang="en-US" sz="16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地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借用單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於活動</a:t>
                      </a:r>
                      <a:r>
                        <a:rPr lang="zh-TW" altLang="en-US" sz="1600" b="1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前一個月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完成所有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流程。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(1)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企畫書初稿請先送課指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組審核，待完成修改後，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才可送大型活動申請表、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活動參加名單及家長同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意書。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(2)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若需申請學校補助，請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於企畫書內詳細說明。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(3)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校內補助項目單價超過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</a:t>
                      </a:r>
                      <a:r>
                        <a:rPr lang="en-US" altLang="zh-TW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3,000</a:t>
                      </a:r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元者，須先送估價</a:t>
                      </a:r>
                      <a:endParaRPr lang="en-US" altLang="zh-TW" sz="16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l"/>
                      <a:r>
                        <a:rPr lang="zh-TW" altLang="en-US" sz="16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 單。</a:t>
                      </a:r>
                      <a:endParaRPr lang="zh-TW" altLang="en-US" sz="16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5029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4320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4136" y="0"/>
            <a:ext cx="8229600" cy="778098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9C483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en-US" dirty="0" smtClean="0">
                <a:solidFill>
                  <a:srgbClr val="9C483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申請表檢附內容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64136" y="980729"/>
            <a:ext cx="8229600" cy="5727183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課外活動申請表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：依活動性質決定類型 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例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一般或大型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参與人員名單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外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校人士申請表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場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借用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：教室借用／學校場地借用。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企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畫書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：活動主旨、流程、經費、人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　　　　員配置等等。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家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長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意書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：未滿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歲之人員均須填寫，並請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  家長簽名蓋章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879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9C483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活動申請</a:t>
            </a:r>
            <a:r>
              <a:rPr lang="zh-TW" altLang="en-US" dirty="0">
                <a:solidFill>
                  <a:srgbClr val="9C483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714356"/>
            <a:ext cx="4430799" cy="5929330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4786314" y="1428736"/>
            <a:ext cx="392909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*一般活動申請表須注意事項</a:t>
            </a:r>
            <a:endParaRPr lang="en-US" altLang="zh-TW" sz="3200" b="1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社師是否會到請註 </a:t>
            </a:r>
            <a:endParaRPr lang="en-US" altLang="zh-TW" sz="3200" b="1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明</a:t>
            </a:r>
            <a:endParaRPr lang="en-US" altLang="zh-TW" sz="3200" b="1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活動流程時間清楚</a:t>
            </a:r>
            <a:endParaRPr lang="en-US" altLang="zh-TW" sz="3200" b="1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請自行檢查是否每  </a:t>
            </a:r>
            <a:endParaRPr lang="en-US" altLang="zh-TW" sz="3200" b="1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個格子寫好，簽名</a:t>
            </a:r>
            <a:endParaRPr lang="en-US" altLang="zh-TW" sz="3200" b="1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 完畢</a:t>
            </a:r>
            <a:endParaRPr lang="zh-TW" altLang="en-US" sz="3200" b="1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547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86380" y="285728"/>
            <a:ext cx="2714644" cy="5643602"/>
          </a:xfrm>
        </p:spPr>
        <p:txBody>
          <a:bodyPr>
            <a:noAutofit/>
          </a:bodyPr>
          <a:lstStyle/>
          <a:p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*大型活動申請表須注意事項</a:t>
            </a: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校外人士進入</a:t>
            </a: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音響公司、友社</a:t>
            </a: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須註明單位、名字、人數、車牌，待</a:t>
            </a:r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校外人士申請表</a:t>
            </a: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跑完畢送至警衛室，經由社團同學帶領方能入校</a:t>
            </a: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彩排時間、外校進入時間、音響架設時間、冷氣開放時間須註明時間</a:t>
            </a:r>
            <a:endParaRPr lang="en-US" altLang="zh-TW" sz="2400" b="1" dirty="0" smtClean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28596" y="285728"/>
            <a:ext cx="4698274" cy="6384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外校人士申請表</a:t>
            </a:r>
            <a:endParaRPr lang="zh-TW" altLang="en-US" sz="40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D:\1.課指組\A-社團業務\13.學生會\2.學生會活動\1.幹部訓練\108\課程資料\108\圖檔\外校人士申請表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928670"/>
            <a:ext cx="5429288" cy="5737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場地借用單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 descr="D:\1.課指組\A-社團業務\13.學生會\2.學生會活動\1.幹部訓練\108\課程資料\108\圖檔\場地借用單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14422"/>
            <a:ext cx="3643338" cy="5083174"/>
          </a:xfrm>
          <a:prstGeom prst="rect">
            <a:avLst/>
          </a:prstGeom>
          <a:noFill/>
        </p:spPr>
      </p:pic>
      <p:pic>
        <p:nvPicPr>
          <p:cNvPr id="6147" name="Picture 3" descr="D:\1.課指組\A-社團業務\13.學生會\2.學生會活動\1.幹部訓練\108\課程資料\108\圖檔\15680280018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285860"/>
            <a:ext cx="4286280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企劃書</a:t>
            </a:r>
            <a:endParaRPr lang="zh-TW" altLang="en-US" sz="3600" b="1" dirty="0">
              <a:solidFill>
                <a:schemeClr val="accent2">
                  <a:lumMod val="7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 descr="D:\1.課指組\A-社團業務\13.學生會\2.學生會活動\1.幹部訓練\108\課程資料\108\圖檔\1.社團企畫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00108"/>
            <a:ext cx="3714776" cy="5508586"/>
          </a:xfrm>
          <a:prstGeom prst="rect">
            <a:avLst/>
          </a:prstGeom>
          <a:noFill/>
        </p:spPr>
      </p:pic>
      <p:pic>
        <p:nvPicPr>
          <p:cNvPr id="2051" name="Picture 3" descr="D:\1.課指組\A-社團業務\13.學生會\2.學生會活動\1.幹部訓練\108\課程資料\108\圖檔\2.社團企畫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000108"/>
            <a:ext cx="3929090" cy="5557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5580</TotalTime>
  <Words>823</Words>
  <Application>Microsoft Office PowerPoint</Application>
  <PresentationFormat>如螢幕大小 (4:3)</PresentationFormat>
  <Paragraphs>139</Paragraphs>
  <Slides>16</Slides>
  <Notes>8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壁窗</vt:lpstr>
      <vt:lpstr>各項社團活動企劃書撰寫要領</vt:lpstr>
      <vt:lpstr>社團繳交各項資料期程</vt:lpstr>
      <vt:lpstr>辦理活動時注意事項</vt:lpstr>
      <vt:lpstr>活動申請表檢附內容</vt:lpstr>
      <vt:lpstr>活動申請表</vt:lpstr>
      <vt:lpstr>   *大型活動申請表須注意事項 1.校外人士進入(音響公司、友社)須註明單位、名字、人數、車牌，待校外人士申請表跑完畢送至警衛室，經由社團同學帶領方能入校 2.彩排時間、外校進入時間、音響架設時間、冷氣開放時間須註明時間</vt:lpstr>
      <vt:lpstr>外校人士申請表</vt:lpstr>
      <vt:lpstr>場地借用單</vt:lpstr>
      <vt:lpstr>企劃書</vt:lpstr>
      <vt:lpstr>投影片 10</vt:lpstr>
      <vt:lpstr>投影片 11</vt:lpstr>
      <vt:lpstr>社團校外活動家長同意書     </vt:lpstr>
      <vt:lpstr>成果報告表</vt:lpstr>
      <vt:lpstr>成果報告表檢附內容</vt:lpstr>
      <vt:lpstr>成果報告紀錄表 </vt:lpstr>
      <vt:lpstr>投影片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教育優先區中小學生 營隊活動要點</dc:title>
  <dc:creator>user</dc:creator>
  <cp:lastModifiedBy>user1</cp:lastModifiedBy>
  <cp:revision>639</cp:revision>
  <dcterms:created xsi:type="dcterms:W3CDTF">2010-06-30T03:35:53Z</dcterms:created>
  <dcterms:modified xsi:type="dcterms:W3CDTF">2019-09-23T01:30:08Z</dcterms:modified>
</cp:coreProperties>
</file>